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69" r:id="rId2"/>
    <p:sldId id="263" r:id="rId3"/>
    <p:sldId id="264" r:id="rId4"/>
    <p:sldId id="266" r:id="rId5"/>
    <p:sldId id="265" r:id="rId6"/>
    <p:sldId id="258" r:id="rId7"/>
    <p:sldId id="277" r:id="rId8"/>
    <p:sldId id="260" r:id="rId9"/>
    <p:sldId id="276" r:id="rId10"/>
    <p:sldId id="259" r:id="rId11"/>
    <p:sldId id="257" r:id="rId12"/>
    <p:sldId id="275" r:id="rId13"/>
    <p:sldId id="280" r:id="rId14"/>
    <p:sldId id="274" r:id="rId15"/>
    <p:sldId id="272" r:id="rId16"/>
    <p:sldId id="273" r:id="rId17"/>
    <p:sldId id="270" r:id="rId18"/>
    <p:sldId id="279" r:id="rId19"/>
    <p:sldId id="281" r:id="rId20"/>
    <p:sldId id="26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8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8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474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155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969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812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3528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1038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92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235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628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282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147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powerpoint-backgrounds.net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1D4CE-F0F1-4C9F-A6FD-06A26BF16FD2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2DFE4-4C70-4092-91D9-3C8903F56F8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extBox 6"/>
          <p:cNvSpPr txBox="1"/>
          <p:nvPr userDrawn="1"/>
        </p:nvSpPr>
        <p:spPr>
          <a:xfrm>
            <a:off x="2159563" y="4941168"/>
            <a:ext cx="441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hlinkClick r:id="rId13"/>
              </a:rPr>
              <a:t>Free PowerPoint Templates</a:t>
            </a:r>
            <a:endParaRPr lang="en-GB" sz="1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54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Virginia’s </a:t>
            </a:r>
            <a:r>
              <a:rPr lang="en-US" sz="4000" dirty="0">
                <a:solidFill>
                  <a:schemeClr val="tx2"/>
                </a:solidFill>
              </a:rPr>
              <a:t>Convolutional Neural Network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sz="3600" dirty="0">
                <a:solidFill>
                  <a:schemeClr val="tx2"/>
                </a:solidFill>
              </a:rPr>
              <a:t>Using Python And </a:t>
            </a:r>
            <a:r>
              <a:rPr lang="en-US" sz="3600" dirty="0" err="1">
                <a:solidFill>
                  <a:schemeClr val="tx2"/>
                </a:solidFill>
              </a:rPr>
              <a:t>Keras</a:t>
            </a:r>
            <a:endParaRPr lang="en-GB" sz="3600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1BB9C1-19E9-4333-8787-863B2B22A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613" y="1706275"/>
            <a:ext cx="6688941" cy="476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148186"/>
      </p:ext>
    </p:extLst>
  </p:cSld>
  <p:clrMapOvr>
    <a:masterClrMapping/>
  </p:clrMapOvr>
  <p:transition advTm="15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4F0E5-6257-4B0E-BBC2-D7FE93A05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3" y="207811"/>
            <a:ext cx="9905998" cy="60797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CNN System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196078-8269-437D-A55E-326F15F53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166" y="922027"/>
            <a:ext cx="9744634" cy="572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2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353" y="141011"/>
            <a:ext cx="10780059" cy="562721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2"/>
                </a:solidFill>
              </a:rPr>
              <a:t>https://santavision.herokuapp.com/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81114A-5A79-4C09-8BDE-2878E2FD7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533" y="821116"/>
            <a:ext cx="10293891" cy="579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1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32186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2"/>
                </a:solidFill>
              </a:rPr>
              <a:t>Good Predictive Results… Right?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23A7E6-D245-4CFF-82CD-876F5C593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412" y="1093694"/>
            <a:ext cx="9964270" cy="548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47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63B3B-1951-4119-97C7-7812E19FE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35280"/>
          </a:xfrm>
        </p:spPr>
        <p:txBody>
          <a:bodyPr>
            <a:normAutofit fontScale="90000"/>
          </a:bodyPr>
          <a:lstStyle/>
          <a:p>
            <a:r>
              <a:rPr lang="en-US" dirty="0"/>
              <a:t>Is This The REAL Santa??…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6D2E73-93D3-4171-B20A-9EBFEE716B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7200" y="1161443"/>
            <a:ext cx="9932482" cy="546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23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590456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2"/>
                </a:solidFill>
              </a:rPr>
              <a:t>Good Predictive Results… Definitely NOT Santa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EF7161-5485-4A44-80A1-E2E2E6139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835" y="1174376"/>
            <a:ext cx="10000129" cy="536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94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581491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2"/>
                </a:solidFill>
              </a:rPr>
              <a:t>Good Predictive Results… Santa’s Nephew?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C59D26-7856-454A-8DAD-71CED8602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479" y="1125071"/>
            <a:ext cx="9976591" cy="538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98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9493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2"/>
                </a:solidFill>
              </a:rPr>
              <a:t>Good Predictive Results?… Not Exactly…</a:t>
            </a:r>
          </a:p>
        </p:txBody>
      </p:sp>
      <p:pic>
        <p:nvPicPr>
          <p:cNvPr id="4" name="Content Placeholder 2">
            <a:extLst>
              <a:ext uri="{FF2B5EF4-FFF2-40B4-BE49-F238E27FC236}">
                <a16:creationId xmlns:a16="http://schemas.microsoft.com/office/drawing/2014/main" id="{12845DB4-5C39-48A3-AEB9-8B70F4A4E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224" y="1071282"/>
            <a:ext cx="9572789" cy="533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71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61735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2"/>
                </a:solidFill>
              </a:rPr>
              <a:t>Definitely… Not Exactly…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2A3469-069B-4993-B9E0-6D9AD399B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087" y="1057835"/>
            <a:ext cx="9574306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75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59107-BD53-42E7-9DE1-63FFDBB57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Hmmm… Perhaps, He’s Given Christmas Gifts…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1A6711-57B3-4981-A014-506A36BF3D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0906" y="1266780"/>
            <a:ext cx="9525000" cy="531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977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277F4-0927-496A-85A3-89186D87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66656"/>
          </a:xfrm>
        </p:spPr>
        <p:txBody>
          <a:bodyPr>
            <a:normAutofit fontScale="90000"/>
          </a:bodyPr>
          <a:lstStyle/>
          <a:p>
            <a:r>
              <a:rPr lang="en-US" dirty="0"/>
              <a:t>Azure Analysis – Football Player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A1A4B9-F3FB-4D67-A459-B67E4F1C19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9906" y="1001199"/>
            <a:ext cx="10116670" cy="569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29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C64CE-CB94-4FD9-9829-1086C42AB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32738"/>
            <a:ext cx="9905998" cy="691170"/>
          </a:xfrm>
        </p:spPr>
        <p:txBody>
          <a:bodyPr>
            <a:normAutofit fontScale="90000"/>
          </a:bodyPr>
          <a:lstStyle/>
          <a:p>
            <a:r>
              <a:rPr lang="en-US" cap="none" dirty="0">
                <a:solidFill>
                  <a:schemeClr val="tx2"/>
                </a:solidFill>
                <a:latin typeface="+mn-lt"/>
              </a:rPr>
              <a:t>Purpose - </a:t>
            </a:r>
            <a:r>
              <a:rPr lang="en-US" sz="4000" cap="none" dirty="0">
                <a:solidFill>
                  <a:schemeClr val="tx2"/>
                </a:solidFill>
                <a:latin typeface="+mn-lt"/>
              </a:rPr>
              <a:t>Yes Virginia, There </a:t>
            </a:r>
            <a:r>
              <a:rPr lang="en-US" sz="4000" dirty="0">
                <a:solidFill>
                  <a:schemeClr val="tx2"/>
                </a:solidFill>
                <a:latin typeface="+mn-lt"/>
              </a:rPr>
              <a:t>I</a:t>
            </a:r>
            <a:r>
              <a:rPr lang="en-US" sz="4000" cap="none" dirty="0">
                <a:solidFill>
                  <a:schemeClr val="tx2"/>
                </a:solidFill>
                <a:latin typeface="+mn-lt"/>
              </a:rPr>
              <a:t>s </a:t>
            </a:r>
            <a:r>
              <a:rPr lang="en-US" sz="4000" dirty="0">
                <a:solidFill>
                  <a:schemeClr val="tx2"/>
                </a:solidFill>
                <a:latin typeface="+mn-lt"/>
              </a:rPr>
              <a:t>A</a:t>
            </a:r>
            <a:r>
              <a:rPr lang="en-US" sz="4000" cap="none" dirty="0">
                <a:solidFill>
                  <a:schemeClr val="tx2"/>
                </a:solidFill>
                <a:latin typeface="+mn-lt"/>
              </a:rPr>
              <a:t> Santa Claus!!</a:t>
            </a:r>
            <a:endParaRPr lang="en-US" sz="4000" cap="none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35C66-EC8A-40D3-82DE-B5761783D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20906"/>
            <a:ext cx="9905999" cy="52043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Is it Santa Claus?? 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Machine Learning image assessment model (Convolutional Neural Network w/ </a:t>
            </a:r>
            <a:r>
              <a:rPr lang="en-US" dirty="0" err="1">
                <a:solidFill>
                  <a:schemeClr val="tx2"/>
                </a:solidFill>
              </a:rPr>
              <a:t>LeNet</a:t>
            </a:r>
            <a:r>
              <a:rPr lang="en-US" dirty="0">
                <a:solidFill>
                  <a:schemeClr val="tx2"/>
                </a:solidFill>
              </a:rPr>
              <a:t> architecture) 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Trained to determine, with a percent confidence, if an image is Santa Claus or not 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Website front-end with capability of taking image input and returning prediction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64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1F63-C7C6-4613-9BF1-D73725DDC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Future Uses of Virginia’s CNN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E129-469C-4BBD-A226-D717E5B4D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Construct “SMART” family photo album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Hundreds of family images from various family members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Train on subsets for different characteristics / classes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Develop web based album for extended family member search / download</a:t>
            </a:r>
          </a:p>
        </p:txBody>
      </p:sp>
    </p:spTree>
    <p:extLst>
      <p:ext uri="{BB962C8B-B14F-4D97-AF65-F5344CB8AC3E}">
        <p14:creationId xmlns:p14="http://schemas.microsoft.com/office/powerpoint/2010/main" val="417916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45C14-43A1-4537-BBD0-0D7DDFC1B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840" y="371474"/>
            <a:ext cx="9905998" cy="55412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Convolutional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C2921-0EB3-49DD-ADBD-E55E747EF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4263" y="1608309"/>
            <a:ext cx="9905999" cy="458771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A class of deep neural networks, applied to analyzing visual imagery </a:t>
            </a:r>
          </a:p>
          <a:p>
            <a:endParaRPr lang="en-US" sz="12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Uses little pre-processing compared to other image classification algorithms. </a:t>
            </a:r>
          </a:p>
          <a:p>
            <a:endParaRPr lang="en-US" sz="11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Independently learns the filters of traditional hand-engineered algorithms.</a:t>
            </a:r>
          </a:p>
          <a:p>
            <a:endParaRPr lang="en-US" sz="11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Independence of prior knowledge / human effort is a major advantage.</a:t>
            </a:r>
          </a:p>
          <a:p>
            <a:endParaRPr lang="en-US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47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C2861-2367-42A6-9B76-DA537FDA4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3" y="318480"/>
            <a:ext cx="9905998" cy="667353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tx2"/>
                </a:solidFill>
              </a:rPr>
              <a:t>LeNet</a:t>
            </a:r>
            <a:r>
              <a:rPr lang="en-US" dirty="0">
                <a:solidFill>
                  <a:schemeClr val="tx2"/>
                </a:solidFill>
              </a:rPr>
              <a:t>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F5EF4-0F94-4504-AA99-E1E068113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4487"/>
            <a:ext cx="9905999" cy="4176713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One of the first convolutional neural networks (CNN’s)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A “Supervised Learning” model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Helped propel the field of “Deep Learning”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Originally used for character recognition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638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45C14-43A1-4537-BBD0-0D7DDFC1B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835" y="213699"/>
            <a:ext cx="9905998" cy="72618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Applications - Convolutional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C2921-0EB3-49DD-ADBD-E55E747EF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3648"/>
            <a:ext cx="9905999" cy="48319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Image and video recognition 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Recommender systems 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Image classification 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Medical image analysis</a:t>
            </a:r>
          </a:p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Natural language processing.</a:t>
            </a:r>
          </a:p>
          <a:p>
            <a:pPr marL="0" indent="0">
              <a:buNone/>
            </a:pPr>
            <a:endParaRPr lang="en-US" baseline="300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89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https://external-preview.redd.it/uzT443FMvEfvMNJxNmEVm5qzgdgn0OZbPbe_L7Ove2Q.png?width=960&amp;crop=smart&amp;auto=webp&amp;s=b9f67658f8aba40073edfa58afa4a49f0fad78f0">
            <a:extLst>
              <a:ext uri="{FF2B5EF4-FFF2-40B4-BE49-F238E27FC236}">
                <a16:creationId xmlns:a16="http://schemas.microsoft.com/office/drawing/2014/main" id="{46533E5A-CE6B-4851-9BF6-E2176BF8BC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753" y="-1"/>
            <a:ext cx="753483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5E7044-2251-4677-9ECA-B48AD9D5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837" y="1456769"/>
            <a:ext cx="4334434" cy="605232"/>
          </a:xfrm>
        </p:spPr>
        <p:txBody>
          <a:bodyPr>
            <a:noAutofit/>
          </a:bodyPr>
          <a:lstStyle/>
          <a:p>
            <a:r>
              <a:rPr lang="en-US" sz="3600" u="sng" dirty="0">
                <a:solidFill>
                  <a:schemeClr val="tx2"/>
                </a:solidFill>
              </a:rPr>
              <a:t>CNN Learning process</a:t>
            </a:r>
          </a:p>
        </p:txBody>
      </p:sp>
    </p:spTree>
    <p:extLst>
      <p:ext uri="{BB962C8B-B14F-4D97-AF65-F5344CB8AC3E}">
        <p14:creationId xmlns:p14="http://schemas.microsoft.com/office/powerpoint/2010/main" val="215423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F2D60-7AFA-4FC5-A42E-F5BE4F96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590456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tx2"/>
                </a:solidFill>
              </a:rPr>
              <a:t>SantaVision</a:t>
            </a:r>
            <a:r>
              <a:rPr lang="en-US" dirty="0">
                <a:solidFill>
                  <a:schemeClr val="tx2"/>
                </a:solidFill>
              </a:rPr>
              <a:t> - Training and Testing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8ED441-9ADB-47CC-8B65-F471E364DE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5750" y="1030940"/>
            <a:ext cx="7341285" cy="5505965"/>
          </a:xfrm>
        </p:spPr>
      </p:pic>
    </p:spTree>
    <p:extLst>
      <p:ext uri="{BB962C8B-B14F-4D97-AF65-F5344CB8AC3E}">
        <p14:creationId xmlns:p14="http://schemas.microsoft.com/office/powerpoint/2010/main" val="1664094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E510-6148-4835-BF8E-DCC77FEE4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4832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Image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BB9CF-E521-47FA-88FD-E2BB57FF6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90663"/>
            <a:ext cx="9905999" cy="466725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Image Gathering – Three Sets: 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Downloaded from Google image searches in batches</a:t>
            </a:r>
          </a:p>
          <a:p>
            <a:pPr lvl="1"/>
            <a:endParaRPr lang="en-US" sz="1000" dirty="0">
              <a:solidFill>
                <a:schemeClr val="tx2"/>
              </a:solidFill>
            </a:endParaRPr>
          </a:p>
          <a:p>
            <a:pPr lvl="1"/>
            <a:r>
              <a:rPr lang="en-US" dirty="0">
                <a:solidFill>
                  <a:schemeClr val="tx2"/>
                </a:solidFill>
              </a:rPr>
              <a:t>Initial Scrubbing to remove faulty / duplicate images</a:t>
            </a:r>
          </a:p>
          <a:p>
            <a:pPr lvl="1"/>
            <a:endParaRPr lang="en-US" sz="1000" dirty="0">
              <a:solidFill>
                <a:schemeClr val="tx2"/>
              </a:solidFill>
            </a:endParaRPr>
          </a:p>
          <a:p>
            <a:pPr lvl="1"/>
            <a:r>
              <a:rPr lang="en-US" dirty="0">
                <a:solidFill>
                  <a:schemeClr val="tx2"/>
                </a:solidFill>
              </a:rPr>
              <a:t>Initial net images: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Santa – pictures and illustrations (~550)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White Beards – various men with white beards (~300)</a:t>
            </a:r>
          </a:p>
          <a:p>
            <a:pPr lvl="2"/>
            <a:r>
              <a:rPr lang="en-US" dirty="0">
                <a:solidFill>
                  <a:schemeClr val="tx2"/>
                </a:solidFill>
              </a:rPr>
              <a:t>Random – miscellaneous images –no Santa’s or White Beards (~1000)</a:t>
            </a:r>
          </a:p>
        </p:txBody>
      </p:sp>
    </p:spTree>
    <p:extLst>
      <p:ext uri="{BB962C8B-B14F-4D97-AF65-F5344CB8AC3E}">
        <p14:creationId xmlns:p14="http://schemas.microsoft.com/office/powerpoint/2010/main" val="172056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E510-6148-4835-BF8E-DCC77FEE4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4832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Image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BB9CF-E521-47FA-88FD-E2BB57FF6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90663"/>
            <a:ext cx="9905999" cy="46672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Munging 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Reviewed all images for clarity and appropriateness</a:t>
            </a:r>
          </a:p>
          <a:p>
            <a:pPr lvl="1"/>
            <a:endParaRPr lang="en-US" sz="1100" dirty="0">
              <a:solidFill>
                <a:schemeClr val="tx2"/>
              </a:solidFill>
            </a:endParaRPr>
          </a:p>
          <a:p>
            <a:pPr lvl="1"/>
            <a:r>
              <a:rPr lang="en-US" dirty="0">
                <a:solidFill>
                  <a:schemeClr val="tx2"/>
                </a:solidFill>
              </a:rPr>
              <a:t>Reduced initial data set by approximately ~900 images</a:t>
            </a:r>
          </a:p>
          <a:p>
            <a:pPr lvl="1"/>
            <a:endParaRPr lang="en-US" sz="1000" dirty="0">
              <a:solidFill>
                <a:schemeClr val="tx2"/>
              </a:solidFill>
            </a:endParaRPr>
          </a:p>
          <a:p>
            <a:pPr lvl="1"/>
            <a:r>
              <a:rPr lang="en-US" dirty="0">
                <a:solidFill>
                  <a:schemeClr val="tx2"/>
                </a:solidFill>
              </a:rPr>
              <a:t>Final set contained ~825 images to be analyzed</a:t>
            </a:r>
          </a:p>
          <a:p>
            <a:pPr lvl="1"/>
            <a:endParaRPr lang="en-US" sz="1000" dirty="0">
              <a:solidFill>
                <a:schemeClr val="tx2"/>
              </a:solidFill>
            </a:endParaRPr>
          </a:p>
          <a:p>
            <a:pPr lvl="1"/>
            <a:r>
              <a:rPr lang="en-US" dirty="0">
                <a:solidFill>
                  <a:schemeClr val="tx2"/>
                </a:solidFill>
              </a:rPr>
              <a:t>Not all image types processed w/ CNN program (i.e. GIF files)</a:t>
            </a:r>
          </a:p>
          <a:p>
            <a:pPr lvl="1"/>
            <a:endParaRPr lang="en-US" sz="1000" dirty="0">
              <a:solidFill>
                <a:schemeClr val="tx2"/>
              </a:solidFill>
            </a:endParaRPr>
          </a:p>
          <a:p>
            <a:pPr lvl="1"/>
            <a:r>
              <a:rPr lang="en-US" dirty="0">
                <a:solidFill>
                  <a:schemeClr val="tx2"/>
                </a:solidFill>
              </a:rPr>
              <a:t>JPEG image type worked most consistently</a:t>
            </a:r>
          </a:p>
        </p:txBody>
      </p:sp>
    </p:spTree>
    <p:extLst>
      <p:ext uri="{BB962C8B-B14F-4D97-AF65-F5344CB8AC3E}">
        <p14:creationId xmlns:p14="http://schemas.microsoft.com/office/powerpoint/2010/main" val="104969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5125</TotalTime>
  <Words>341</Words>
  <Application>Microsoft Office PowerPoint</Application>
  <PresentationFormat>Widescreen</PresentationFormat>
  <Paragraphs>77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Virginia’s Convolutional Neural Network  Using Python And Keras</vt:lpstr>
      <vt:lpstr>Purpose - Yes Virginia, There Is A Santa Claus!!</vt:lpstr>
      <vt:lpstr>Convolutional Neural Networks</vt:lpstr>
      <vt:lpstr>LeNet Architecture</vt:lpstr>
      <vt:lpstr>Applications - Convolutional Neural Networks</vt:lpstr>
      <vt:lpstr>CNN Learning process</vt:lpstr>
      <vt:lpstr>SantaVision - Training and Testing Results</vt:lpstr>
      <vt:lpstr>Image Data Sets</vt:lpstr>
      <vt:lpstr>Image Data Sets</vt:lpstr>
      <vt:lpstr>CNN System Architecture</vt:lpstr>
      <vt:lpstr>https://santavision.herokuapp.com/</vt:lpstr>
      <vt:lpstr>Good Predictive Results… Right? </vt:lpstr>
      <vt:lpstr>Is This The REAL Santa??…</vt:lpstr>
      <vt:lpstr>Good Predictive Results… Definitely NOT Santa</vt:lpstr>
      <vt:lpstr>Good Predictive Results… Santa’s Nephew?</vt:lpstr>
      <vt:lpstr>Good Predictive Results?… Not Exactly…</vt:lpstr>
      <vt:lpstr>Definitely… Not Exactly…</vt:lpstr>
      <vt:lpstr>Hmmm… Perhaps, He’s Given Christmas Gifts…</vt:lpstr>
      <vt:lpstr>Azure Analysis – Football Player</vt:lpstr>
      <vt:lpstr>Future Uses of Virginia’s CNN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Virginia’s Convolutional Neural Network using Python and Keras</dc:title>
  <dc:creator>tgmato</dc:creator>
  <cp:lastModifiedBy>tgmato</cp:lastModifiedBy>
  <cp:revision>56</cp:revision>
  <dcterms:created xsi:type="dcterms:W3CDTF">2018-12-07T21:30:04Z</dcterms:created>
  <dcterms:modified xsi:type="dcterms:W3CDTF">2018-12-14T05:23:58Z</dcterms:modified>
</cp:coreProperties>
</file>

<file path=docProps/thumbnail.jpeg>
</file>